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18288000" cy="10287000"/>
  <p:notesSz cx="6858000" cy="9144000"/>
  <p:embeddedFontLst>
    <p:embeddedFont>
      <p:font typeface="ADA Hybrid" panose="020B0604020202020204" charset="0"/>
      <p:regular r:id="rId26"/>
    </p:embeddedFont>
    <p:embeddedFont>
      <p:font typeface="Adigiana Toybox" panose="020B0604020202020204" charset="0"/>
      <p:regular r:id="rId27"/>
    </p:embeddedFont>
    <p:embeddedFont>
      <p:font typeface="Alleyn 1" panose="020B0604020202020204" charset="0"/>
      <p:regular r:id="rId28"/>
    </p:embeddedFont>
    <p:embeddedFont>
      <p:font typeface="Alleyn 2" panose="020B0604020202020204" charset="0"/>
      <p:regular r:id="rId29"/>
    </p:embeddedFont>
    <p:embeddedFont>
      <p:font typeface="Alleyn 3" panose="020B0604020202020204" charset="0"/>
      <p:regular r:id="rId30"/>
    </p:embeddedFont>
    <p:embeddedFont>
      <p:font typeface="Alleyn 4" panose="020B0604020202020204" charset="0"/>
      <p:regular r:id="rId31"/>
    </p:embeddedFont>
    <p:embeddedFont>
      <p:font typeface="Archivo Black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hewy" panose="020B0604020202020204" charset="0"/>
      <p:regular r:id="rId37"/>
    </p:embeddedFont>
    <p:embeddedFont>
      <p:font typeface="Fredoka One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89156" y="7487910"/>
            <a:ext cx="2488742" cy="24897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2675" y="904875"/>
            <a:ext cx="10263340" cy="95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5"/>
              </a:lnSpc>
            </a:pPr>
            <a:r>
              <a:rPr lang="en-US" sz="5568">
                <a:solidFill>
                  <a:srgbClr val="000000"/>
                </a:solidFill>
                <a:latin typeface="Alleyn 1"/>
              </a:rPr>
              <a:t>What can we do about...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7313" y="3385310"/>
            <a:ext cx="17453374" cy="2310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21"/>
              </a:lnSpc>
            </a:pPr>
            <a:r>
              <a:rPr lang="en-US" sz="13443">
                <a:solidFill>
                  <a:srgbClr val="000000"/>
                </a:solidFill>
                <a:latin typeface="Adigiana Toybox"/>
              </a:rPr>
              <a:t>Antisocial Behaviour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1235" y="8095004"/>
            <a:ext cx="13887848" cy="87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1"/>
              </a:lnSpc>
            </a:pPr>
            <a:r>
              <a:rPr lang="en-US" sz="5065">
                <a:solidFill>
                  <a:srgbClr val="000000"/>
                </a:solidFill>
                <a:latin typeface="Alleyn 1"/>
              </a:rPr>
              <a:t>Greenwich Neighbourhood Watch Network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1235" y="9182100"/>
            <a:ext cx="6404818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lleyn 1"/>
              </a:rPr>
              <a:t>www.greenwichnhwconnect.org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88223"/>
            <a:ext cx="9583887" cy="71879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1920" y="46780"/>
            <a:ext cx="16567380" cy="221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Alleyn 2"/>
              </a:rPr>
              <a:t>Have you heard about the broken window effect?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95513" y="2753252"/>
            <a:ext cx="4963787" cy="494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000000"/>
                </a:solidFill>
                <a:latin typeface="Alleyn 3"/>
              </a:rPr>
              <a:t>If no one cares, criminals have free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8205" y="551094"/>
            <a:ext cx="9197567" cy="48287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080719" y="714375"/>
            <a:ext cx="5193184" cy="2473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dirty="0">
                <a:solidFill>
                  <a:srgbClr val="000000"/>
                </a:solidFill>
                <a:latin typeface="Alleyn 2"/>
              </a:rPr>
              <a:t>Litter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21128" y="6505454"/>
            <a:ext cx="12845743" cy="2183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>
                <a:solidFill>
                  <a:srgbClr val="000000"/>
                </a:solidFill>
                <a:latin typeface="Alleyn 3"/>
              </a:rPr>
              <a:t>Encourage your community to not drop litter</a:t>
            </a:r>
          </a:p>
          <a:p>
            <a:pPr algn="ctr">
              <a:lnSpc>
                <a:spcPts val="5865"/>
              </a:lnSpc>
            </a:pPr>
            <a:r>
              <a:rPr lang="en-US" sz="4189">
                <a:solidFill>
                  <a:srgbClr val="000000"/>
                </a:solidFill>
                <a:latin typeface="Alleyn 3"/>
              </a:rPr>
              <a:t>If bin men leave litter behind - report them</a:t>
            </a:r>
          </a:p>
          <a:p>
            <a:pPr algn="ctr">
              <a:lnSpc>
                <a:spcPts val="5865"/>
              </a:lnSpc>
            </a:pPr>
            <a:r>
              <a:rPr lang="en-US" sz="4189">
                <a:solidFill>
                  <a:srgbClr val="000000"/>
                </a:solidFill>
                <a:latin typeface="Alleyn 3"/>
              </a:rPr>
              <a:t>Make sure you put your litter securely in the 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1028700"/>
            <a:ext cx="8115300" cy="605526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79718" y="781050"/>
            <a:ext cx="5841652" cy="198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9"/>
              </a:lnSpc>
            </a:pPr>
            <a:r>
              <a:rPr lang="en-US" sz="11427" dirty="0" err="1">
                <a:solidFill>
                  <a:srgbClr val="000000"/>
                </a:solidFill>
                <a:latin typeface="Alleyn 1"/>
              </a:rPr>
              <a:t>Graffitti</a:t>
            </a:r>
            <a:endParaRPr lang="en-US" sz="11427" dirty="0">
              <a:solidFill>
                <a:srgbClr val="000000"/>
              </a:solidFill>
              <a:latin typeface="Alleyn 1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9718" y="2927425"/>
            <a:ext cx="16916515" cy="664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 dirty="0">
                <a:solidFill>
                  <a:srgbClr val="000000"/>
                </a:solidFill>
                <a:latin typeface="Alleyn 3"/>
              </a:rPr>
              <a:t>Unsightly </a:t>
            </a:r>
            <a:r>
              <a:rPr lang="en-US" sz="6400" dirty="0" err="1">
                <a:solidFill>
                  <a:srgbClr val="000000"/>
                </a:solidFill>
                <a:latin typeface="Alleyn 3"/>
              </a:rPr>
              <a:t>graffitti</a:t>
            </a:r>
            <a:endParaRPr lang="en-US" sz="6400" dirty="0">
              <a:solidFill>
                <a:srgbClr val="000000"/>
              </a:solidFill>
              <a:latin typeface="Alleyn 3"/>
            </a:endParaRPr>
          </a:p>
          <a:p>
            <a:pPr>
              <a:lnSpc>
                <a:spcPts val="8960"/>
              </a:lnSpc>
            </a:pPr>
            <a:r>
              <a:rPr lang="en-US" sz="6400" dirty="0">
                <a:solidFill>
                  <a:srgbClr val="000000"/>
                </a:solidFill>
                <a:latin typeface="Alleyn 3"/>
              </a:rPr>
              <a:t>really brings a </a:t>
            </a:r>
          </a:p>
          <a:p>
            <a:pPr>
              <a:lnSpc>
                <a:spcPts val="8960"/>
              </a:lnSpc>
            </a:pPr>
            <a:r>
              <a:rPr lang="en-US" sz="6400" dirty="0">
                <a:solidFill>
                  <a:srgbClr val="000000"/>
                </a:solidFill>
                <a:latin typeface="Alleyn 3"/>
              </a:rPr>
              <a:t>community's look</a:t>
            </a:r>
          </a:p>
          <a:p>
            <a:pPr>
              <a:lnSpc>
                <a:spcPts val="8960"/>
              </a:lnSpc>
            </a:pPr>
            <a:r>
              <a:rPr lang="en-US" sz="6400" dirty="0">
                <a:solidFill>
                  <a:srgbClr val="000000"/>
                </a:solidFill>
                <a:latin typeface="Alleyn 3"/>
              </a:rPr>
              <a:t>down.  </a:t>
            </a:r>
          </a:p>
          <a:p>
            <a:pPr>
              <a:lnSpc>
                <a:spcPts val="8960"/>
              </a:lnSpc>
            </a:pPr>
            <a:endParaRPr lang="en-US" sz="6400" dirty="0">
              <a:solidFill>
                <a:srgbClr val="000000"/>
              </a:solidFill>
              <a:latin typeface="Alleyn 3"/>
            </a:endParaRPr>
          </a:p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Alleyn 2"/>
              </a:rPr>
              <a:t>Report to council via FixMyStreet.com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397" b="11532"/>
          <a:stretch>
            <a:fillRect/>
          </a:stretch>
        </p:blipFill>
        <p:spPr>
          <a:xfrm>
            <a:off x="1028700" y="2764147"/>
            <a:ext cx="4465639" cy="56675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90022" y="283310"/>
            <a:ext cx="16707956" cy="1328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2"/>
              </a:lnSpc>
            </a:pPr>
            <a:r>
              <a:rPr lang="en-US" sz="7780">
                <a:solidFill>
                  <a:srgbClr val="000000"/>
                </a:solidFill>
                <a:latin typeface="Alleyn 1"/>
              </a:rPr>
              <a:t>Set up NO COLD CALLING zones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50451" y="2634838"/>
            <a:ext cx="5070797" cy="56032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59391" y="3681253"/>
            <a:ext cx="5995300" cy="336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9"/>
              </a:lnSpc>
            </a:pPr>
            <a:r>
              <a:rPr lang="en-US" sz="6392">
                <a:solidFill>
                  <a:srgbClr val="000000"/>
                </a:solidFill>
                <a:latin typeface="Alleyn 2"/>
              </a:rPr>
              <a:t>Make your community work smarter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0949" y="6055071"/>
            <a:ext cx="8502231" cy="400667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C4C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870949" y="1941889"/>
            <a:ext cx="8249666" cy="381418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320234" y="1941889"/>
            <a:ext cx="4061135" cy="406113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C4C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624101" y="6055071"/>
            <a:ext cx="4006674" cy="40066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14350" y="6130755"/>
            <a:ext cx="4156245" cy="415624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14350" y="1941889"/>
            <a:ext cx="4113182" cy="411318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C4C4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687482" y="341401"/>
            <a:ext cx="16869166" cy="1600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2"/>
              </a:lnSpc>
            </a:pPr>
            <a:r>
              <a:rPr lang="en-US" sz="9337" dirty="0">
                <a:solidFill>
                  <a:srgbClr val="000000"/>
                </a:solidFill>
                <a:latin typeface="Alleyn 2"/>
              </a:rPr>
              <a:t>What are the council doing?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18544" y="2919626"/>
            <a:ext cx="8650913" cy="197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FFFFFF"/>
                </a:solidFill>
                <a:latin typeface="Alleyn 1"/>
              </a:rPr>
              <a:t>PSPO - Public Space Protection Orders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133846" y="3207999"/>
            <a:ext cx="5409575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rchivo Black"/>
              </a:rPr>
              <a:t>Tenancy Enforcement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43738" y="2974225"/>
            <a:ext cx="3614127" cy="19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000000"/>
                </a:solidFill>
                <a:latin typeface="Adigiana Toybox"/>
              </a:rPr>
              <a:t>Designing out crime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20234" y="7024628"/>
            <a:ext cx="4614407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FFFFFF"/>
                </a:solidFill>
                <a:latin typeface="ADA Hybrid"/>
              </a:rPr>
              <a:t>Enviro-crime unit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6919595"/>
            <a:ext cx="3084482" cy="197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FFFFFF"/>
                </a:solidFill>
                <a:latin typeface="Alleyn 1"/>
              </a:rPr>
              <a:t>ASB Officers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53877" y="6891913"/>
            <a:ext cx="7546692" cy="221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dirty="0">
                <a:solidFill>
                  <a:srgbClr val="000000"/>
                </a:solidFill>
                <a:latin typeface="Fredoka One"/>
              </a:rPr>
              <a:t>Joint Partnership 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5033" y="2287879"/>
            <a:ext cx="415255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24049" y="2287879"/>
            <a:ext cx="415255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32741" y="5574408"/>
            <a:ext cx="415255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4205" y="1850760"/>
            <a:ext cx="5809624" cy="20703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08874">
            <a:off x="11240636" y="7401172"/>
            <a:ext cx="4879117" cy="1738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815614">
            <a:off x="1874471" y="7593107"/>
            <a:ext cx="4879117" cy="17387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3885" y="3787749"/>
            <a:ext cx="415255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Alleyn 2"/>
              </a:rPr>
              <a:t>POLICE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32741" y="7074278"/>
            <a:ext cx="415255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Alleyn 2"/>
              </a:rPr>
              <a:t>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24049" y="3787749"/>
            <a:ext cx="4152550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Alleyn 2"/>
              </a:rPr>
              <a:t>COUNCIL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893" y="329565"/>
            <a:ext cx="16510407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lleyn 2"/>
              </a:rPr>
              <a:t>Working together, we are stronger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98888"/>
            <a:ext cx="15557041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222222"/>
                </a:solidFill>
                <a:latin typeface="Alleyn 1"/>
              </a:rPr>
              <a:t>So who should you report it to? It’s important to tell the right people about what is going on. You can report to: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222222"/>
              </a:solidFill>
              <a:latin typeface="Alleyn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17528" y="314643"/>
            <a:ext cx="9904076" cy="1795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59"/>
              </a:lnSpc>
            </a:pPr>
            <a:r>
              <a:rPr lang="en-US" sz="10328">
                <a:solidFill>
                  <a:srgbClr val="000000"/>
                </a:solidFill>
                <a:latin typeface="Alleyn 2"/>
              </a:rPr>
              <a:t>Reporting ASB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79293" y="7255517"/>
            <a:ext cx="9729414" cy="150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11999" dirty="0">
                <a:solidFill>
                  <a:srgbClr val="008037"/>
                </a:solidFill>
                <a:latin typeface="Alleyn 1"/>
              </a:rPr>
              <a:t>COUNCIL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3986" y="4789078"/>
            <a:ext cx="7660085" cy="161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0"/>
              </a:lnSpc>
            </a:pPr>
            <a:r>
              <a:rPr lang="en-US" sz="12000" dirty="0">
                <a:solidFill>
                  <a:srgbClr val="004AAD"/>
                </a:solidFill>
                <a:latin typeface="Alleyn 1"/>
              </a:rPr>
              <a:t>POLICE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24257" y="4954588"/>
            <a:ext cx="8635043" cy="122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3"/>
              </a:lnSpc>
            </a:pPr>
            <a:r>
              <a:rPr lang="en-US" sz="9123" spc="1441" dirty="0">
                <a:solidFill>
                  <a:srgbClr val="222222"/>
                </a:solidFill>
                <a:latin typeface="Alleyn 1 Bold Italics"/>
              </a:rPr>
              <a:t>LANDLORD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562" y="180975"/>
            <a:ext cx="16902876" cy="262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3"/>
              </a:lnSpc>
            </a:pPr>
            <a:r>
              <a:rPr lang="en-US" sz="10125" dirty="0">
                <a:solidFill>
                  <a:srgbClr val="000000"/>
                </a:solidFill>
                <a:latin typeface="Chewy"/>
              </a:rPr>
              <a:t>Why should we report?  Nothing ever gets done....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3907" y="3014189"/>
            <a:ext cx="17700186" cy="662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3"/>
              </a:rPr>
              <a:t>Sometimes, unfortunately, ASB can go on for a long time and during that time the person affected by the ASB and those who live in the community can become </a:t>
            </a:r>
            <a:r>
              <a:rPr lang="en-US" sz="3150" dirty="0" err="1">
                <a:solidFill>
                  <a:srgbClr val="000000"/>
                </a:solidFill>
                <a:latin typeface="Alleyn 3"/>
              </a:rPr>
              <a:t>disolutioned</a:t>
            </a:r>
            <a:r>
              <a:rPr lang="en-US" sz="3150" dirty="0">
                <a:solidFill>
                  <a:srgbClr val="000000"/>
                </a:solidFill>
                <a:latin typeface="Alleyn 3"/>
              </a:rPr>
              <a:t> that nothing is happening.</a:t>
            </a:r>
          </a:p>
          <a:p>
            <a:pPr algn="ctr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Alleyn 3"/>
            </a:endParaRP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2 Bold"/>
              </a:rPr>
              <a:t>FACT</a:t>
            </a: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1"/>
              </a:rPr>
              <a:t>Unless the police and council know what is going on - EVERYTIME - then they cannot do anything about it</a:t>
            </a:r>
          </a:p>
          <a:p>
            <a:pPr algn="ctr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Alleyn 1"/>
            </a:endParaRP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1"/>
              </a:rPr>
              <a:t>FACT</a:t>
            </a: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1"/>
              </a:rPr>
              <a:t>In order to do anything about ASB, there is a need to build the case, the evidence, to prove that ASB is happening.  In the same way the police and council have to build a case, with EVIDENCE, to ask for a conviction </a:t>
            </a:r>
            <a:r>
              <a:rPr lang="en-US" sz="3150" dirty="0" err="1">
                <a:solidFill>
                  <a:srgbClr val="000000"/>
                </a:solidFill>
                <a:latin typeface="Alleyn 1"/>
              </a:rPr>
              <a:t>etc</a:t>
            </a:r>
            <a:r>
              <a:rPr lang="en-US" sz="3150" dirty="0">
                <a:solidFill>
                  <a:srgbClr val="000000"/>
                </a:solidFill>
                <a:latin typeface="Alleyn 1"/>
              </a:rPr>
              <a:t>, so must we provide that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61739" y="4663440"/>
            <a:ext cx="6172200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61460"/>
            <a:ext cx="7442929" cy="148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24"/>
              </a:lnSpc>
            </a:pPr>
            <a:r>
              <a:rPr lang="en-US" sz="8660" dirty="0">
                <a:solidFill>
                  <a:srgbClr val="000000"/>
                </a:solidFill>
                <a:latin typeface="Alleyn 1"/>
              </a:rPr>
              <a:t>Keep a diary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4464" y="2397727"/>
            <a:ext cx="16230600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1"/>
              </a:rPr>
              <a:t>Do not </a:t>
            </a:r>
            <a:r>
              <a:rPr lang="en-US" sz="4800" dirty="0" err="1">
                <a:solidFill>
                  <a:srgbClr val="000000"/>
                </a:solidFill>
                <a:latin typeface="Alleyn 1"/>
              </a:rPr>
              <a:t>understimate</a:t>
            </a:r>
            <a:r>
              <a:rPr lang="en-US" sz="4800" dirty="0">
                <a:solidFill>
                  <a:srgbClr val="000000"/>
                </a:solidFill>
                <a:latin typeface="Alleyn 1"/>
              </a:rPr>
              <a:t> the value of keeping a diary record of events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1662" y="5855970"/>
            <a:ext cx="10352255" cy="220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Note down the </a:t>
            </a:r>
            <a:r>
              <a:rPr lang="en-US" sz="3150" dirty="0">
                <a:solidFill>
                  <a:srgbClr val="000000"/>
                </a:solidFill>
                <a:latin typeface="Alleyn 2 Bold"/>
              </a:rPr>
              <a:t>DATE</a:t>
            </a:r>
            <a:r>
              <a:rPr lang="en-US" sz="3150" dirty="0">
                <a:solidFill>
                  <a:srgbClr val="000000"/>
                </a:solidFill>
                <a:latin typeface="Alleyn 2"/>
              </a:rPr>
              <a:t>, TIME, BEHAVIOUR</a:t>
            </a: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Don't forget to write down how it made you feel</a:t>
            </a:r>
          </a:p>
          <a:p>
            <a:pPr algn="ctr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Alleyn 2"/>
            </a:endParaRP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Many councils have diary sheets available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1739" y="228743"/>
            <a:ext cx="14639603" cy="1418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5"/>
              </a:lnSpc>
            </a:pPr>
            <a:r>
              <a:rPr lang="en-US" sz="8254">
                <a:solidFill>
                  <a:srgbClr val="000000"/>
                </a:solidFill>
                <a:latin typeface="Alleyn 2"/>
              </a:rPr>
              <a:t>Important contact numbers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4146" y="2043052"/>
            <a:ext cx="17334131" cy="678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lleyn 2"/>
              </a:rPr>
              <a:t>Private residents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Alleyn 2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lleyn 1"/>
              </a:rPr>
              <a:t>If it's an incident that has already happened and doesn't need an immediate response, call the national Police non-emergency number, 101.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lleyn 1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lleyn 2"/>
              </a:rPr>
              <a:t>You can report non-urgent incidents to the Anti-Social </a:t>
            </a:r>
            <a:r>
              <a:rPr lang="en-US" sz="3600" dirty="0" err="1">
                <a:solidFill>
                  <a:srgbClr val="000000"/>
                </a:solidFill>
                <a:latin typeface="Alleyn 2"/>
              </a:rPr>
              <a:t>Behaviour</a:t>
            </a:r>
            <a:r>
              <a:rPr lang="en-US" sz="3600" dirty="0">
                <a:solidFill>
                  <a:srgbClr val="000000"/>
                </a:solidFill>
                <a:latin typeface="Alleyn 2"/>
              </a:rPr>
              <a:t> Team at contact-centre@royalgreenwich.gov.uk or on 020 8921 4411.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lleyn 2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lleyn 1"/>
              </a:rPr>
              <a:t>If it's an ongoing situation, keep a record of the events in a diary noting the dates, times, what you see or hear and how the </a:t>
            </a:r>
            <a:r>
              <a:rPr lang="en-US" sz="3600" dirty="0" err="1">
                <a:solidFill>
                  <a:srgbClr val="000000"/>
                </a:solidFill>
                <a:latin typeface="Alleyn 1"/>
              </a:rPr>
              <a:t>behaviour</a:t>
            </a:r>
            <a:r>
              <a:rPr lang="en-US" sz="3600" dirty="0">
                <a:solidFill>
                  <a:srgbClr val="000000"/>
                </a:solidFill>
                <a:latin typeface="Alleyn 1"/>
              </a:rPr>
              <a:t> affects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5757" y="390351"/>
            <a:ext cx="17336012" cy="1528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1"/>
              </a:lnSpc>
            </a:pPr>
            <a:r>
              <a:rPr lang="en-US" sz="8858">
                <a:solidFill>
                  <a:srgbClr val="000000"/>
                </a:solidFill>
                <a:latin typeface="Alleyn 2"/>
              </a:rPr>
              <a:t>What is antisocial behaviour?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8463" y="2774343"/>
            <a:ext cx="16230600" cy="564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dirty="0">
                <a:solidFill>
                  <a:srgbClr val="000000"/>
                </a:solidFill>
                <a:latin typeface="Alleyn 3"/>
              </a:rPr>
              <a:t>Antisocial </a:t>
            </a:r>
            <a:r>
              <a:rPr lang="en-US" sz="6400" dirty="0" err="1">
                <a:solidFill>
                  <a:srgbClr val="000000"/>
                </a:solidFill>
                <a:latin typeface="Alleyn 3"/>
              </a:rPr>
              <a:t>behaviour</a:t>
            </a:r>
            <a:r>
              <a:rPr lang="en-US" sz="6400" dirty="0">
                <a:solidFill>
                  <a:srgbClr val="000000"/>
                </a:solidFill>
                <a:latin typeface="Alleyn 3"/>
              </a:rPr>
              <a:t> is defined as '</a:t>
            </a:r>
            <a:r>
              <a:rPr lang="en-US" sz="6400" dirty="0" err="1">
                <a:solidFill>
                  <a:srgbClr val="000000"/>
                </a:solidFill>
                <a:latin typeface="Alleyn 3"/>
              </a:rPr>
              <a:t>behaviour</a:t>
            </a:r>
            <a:r>
              <a:rPr lang="en-US" sz="6400" dirty="0">
                <a:solidFill>
                  <a:srgbClr val="000000"/>
                </a:solidFill>
                <a:latin typeface="Alleyn 3"/>
              </a:rPr>
              <a:t> by a person which causes, or is likely to cause, harassment, alarm or distress to persons not of the same household as the person'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88258" y="9210675"/>
            <a:ext cx="1047104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lleyn 1"/>
              </a:rPr>
              <a:t>(Antisocial Behaviour Act 2003 and Police Reform and Social Responsibility Act 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486" t="16130" r="43792" b="6772"/>
          <a:stretch>
            <a:fillRect/>
          </a:stretch>
        </p:blipFill>
        <p:spPr>
          <a:xfrm rot="-1625319">
            <a:off x="1221594" y="5971812"/>
            <a:ext cx="3901084" cy="55042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27026" y="228743"/>
            <a:ext cx="14639603" cy="1418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5"/>
              </a:lnSpc>
            </a:pPr>
            <a:r>
              <a:rPr lang="en-US" sz="8254">
                <a:solidFill>
                  <a:srgbClr val="000000"/>
                </a:solidFill>
                <a:latin typeface="Alleyn 2"/>
              </a:rPr>
              <a:t>Important contact numbers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55570"/>
            <a:ext cx="15636255" cy="359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2"/>
              </a:rPr>
              <a:t>Council and housing association tenants</a:t>
            </a:r>
          </a:p>
          <a:p>
            <a:pPr algn="ctr">
              <a:lnSpc>
                <a:spcPts val="4409"/>
              </a:lnSpc>
            </a:pPr>
            <a:endParaRPr lang="en-US" sz="4800" dirty="0">
              <a:solidFill>
                <a:srgbClr val="000000"/>
              </a:solidFill>
              <a:latin typeface="Alleyn 2"/>
            </a:endParaRP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1"/>
              </a:rPr>
              <a:t>If you're a council tenant or leaseholder, contact the Housing Services team at central-neighbourhood-office@royalgreenwich.gov.uk</a:t>
            </a:r>
          </a:p>
          <a:p>
            <a:pPr algn="ctr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Alleyn 1"/>
            </a:endParaRPr>
          </a:p>
          <a:p>
            <a:pPr algn="ctr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Alleyn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51905" y="6648023"/>
            <a:ext cx="8065145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lleyn 3"/>
              </a:rPr>
              <a:t>Download the information booklet from 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lleyn 3"/>
              </a:rPr>
              <a:t>RBG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42E2C-FEBC-474A-AFC2-F4866713B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" t="11459" r="2563" b="10417"/>
          <a:stretch/>
        </p:blipFill>
        <p:spPr>
          <a:xfrm>
            <a:off x="5973096" y="5905500"/>
            <a:ext cx="12344401" cy="5715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88222" y="468339"/>
            <a:ext cx="16230600" cy="154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66"/>
              </a:lnSpc>
            </a:pPr>
            <a:r>
              <a:rPr lang="en-US" sz="9047">
                <a:solidFill>
                  <a:srgbClr val="000000"/>
                </a:solidFill>
                <a:latin typeface="Alleyn 2"/>
              </a:rPr>
              <a:t>Access to help and support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8222" y="2592705"/>
            <a:ext cx="16230600" cy="370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lleyn 1"/>
              </a:rPr>
              <a:t>Victim Support - https://www.victimsupport.org.uk/crime-info/types-crime/antisocial-behaviour  </a:t>
            </a:r>
          </a:p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Alleyn 1"/>
              </a:rPr>
              <a:t>Supportline</a:t>
            </a:r>
            <a:r>
              <a:rPr lang="en-US" sz="4200" dirty="0">
                <a:solidFill>
                  <a:srgbClr val="000000"/>
                </a:solidFill>
                <a:latin typeface="Alleyn 1"/>
              </a:rPr>
              <a:t> for free on 08 08 16 89 111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lleyn 1"/>
              </a:rPr>
              <a:t>www.mysupportspace.org.uk - Victim Support Help</a:t>
            </a:r>
          </a:p>
          <a:p>
            <a:pPr algn="ctr"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Alleyn 1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18A04-A5D5-4A77-B8FE-A87212A55809}"/>
              </a:ext>
            </a:extLst>
          </p:cNvPr>
          <p:cNvSpPr txBox="1"/>
          <p:nvPr/>
        </p:nvSpPr>
        <p:spPr>
          <a:xfrm>
            <a:off x="1600200" y="4000500"/>
            <a:ext cx="154686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6600" dirty="0">
                <a:solidFill>
                  <a:srgbClr val="000000"/>
                </a:solidFill>
                <a:latin typeface="Alleyn 2" panose="020B0604020202020204" charset="0"/>
              </a:rPr>
              <a:t>ASB Help - https://asbhelp.co.uk/</a:t>
            </a:r>
          </a:p>
          <a:p>
            <a:pPr algn="ctr">
              <a:lnSpc>
                <a:spcPts val="5880"/>
              </a:lnSpc>
            </a:pPr>
            <a:endParaRPr lang="en-US" sz="6600" dirty="0">
              <a:solidFill>
                <a:srgbClr val="000000"/>
              </a:solidFill>
              <a:latin typeface="Alleyn 2" panose="020B0604020202020204" charset="0"/>
            </a:endParaRPr>
          </a:p>
          <a:p>
            <a:pPr algn="ctr">
              <a:lnSpc>
                <a:spcPts val="5880"/>
              </a:lnSpc>
            </a:pPr>
            <a:r>
              <a:rPr lang="en-US" sz="6600" dirty="0">
                <a:solidFill>
                  <a:srgbClr val="000000"/>
                </a:solidFill>
                <a:latin typeface="Alleyn 2" panose="020B0604020202020204" charset="0"/>
              </a:rPr>
              <a:t>Resolve - ASB Charity  - https://www.resolveuk.org.uk/</a:t>
            </a:r>
          </a:p>
          <a:p>
            <a:pPr algn="ctr">
              <a:lnSpc>
                <a:spcPts val="5880"/>
              </a:lnSpc>
            </a:pPr>
            <a:endParaRPr lang="en-US" sz="6600" dirty="0">
              <a:solidFill>
                <a:srgbClr val="000000"/>
              </a:solidFill>
              <a:latin typeface="Alleyn 2" panose="020B0604020202020204" charset="0"/>
            </a:endParaRPr>
          </a:p>
          <a:p>
            <a:pPr algn="ctr">
              <a:lnSpc>
                <a:spcPts val="5880"/>
              </a:lnSpc>
            </a:pPr>
            <a:r>
              <a:rPr lang="en-US" sz="6600" dirty="0" err="1">
                <a:solidFill>
                  <a:srgbClr val="000000"/>
                </a:solidFill>
                <a:latin typeface="Alleyn 2" panose="020B0604020202020204" charset="0"/>
              </a:rPr>
              <a:t>Crimestoppers</a:t>
            </a:r>
            <a:r>
              <a:rPr lang="en-US" sz="6600" dirty="0">
                <a:solidFill>
                  <a:srgbClr val="000000"/>
                </a:solidFill>
                <a:latin typeface="Alleyn 2" panose="020B0604020202020204" charset="0"/>
              </a:rPr>
              <a:t> - 0800 555111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FA47F-48A1-4F08-8058-BC81211423DC}"/>
              </a:ext>
            </a:extLst>
          </p:cNvPr>
          <p:cNvSpPr txBox="1"/>
          <p:nvPr/>
        </p:nvSpPr>
        <p:spPr>
          <a:xfrm>
            <a:off x="3276600" y="876300"/>
            <a:ext cx="1257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latin typeface="Alleyn 2" panose="020B0604020202020204" charset="0"/>
              </a:rPr>
              <a:t>Other help and support</a:t>
            </a:r>
            <a:endParaRPr lang="en-GB" sz="8000" b="1" u="sng" dirty="0">
              <a:latin typeface="Alleyn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8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8735" y="799119"/>
            <a:ext cx="2488742" cy="24897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80757" y="1084749"/>
            <a:ext cx="10072129" cy="121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45"/>
              </a:lnSpc>
            </a:pPr>
            <a:r>
              <a:rPr lang="en-US" sz="7032">
                <a:solidFill>
                  <a:srgbClr val="000000"/>
                </a:solidFill>
                <a:latin typeface="Alleyn 1"/>
              </a:rPr>
              <a:t>Neighbourhood Watch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0488" y="3629517"/>
            <a:ext cx="16992668" cy="592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51" lvl="1" indent="-457225">
              <a:lnSpc>
                <a:spcPts val="5929"/>
              </a:lnSpc>
              <a:buFont typeface="Arial"/>
              <a:buChar char="•"/>
            </a:pPr>
            <a:r>
              <a:rPr lang="en-US" sz="4235">
                <a:solidFill>
                  <a:srgbClr val="000000"/>
                </a:solidFill>
                <a:latin typeface="Alleyn 3"/>
              </a:rPr>
              <a:t>Has a membership of over 2.3m across England &amp; Wales</a:t>
            </a:r>
          </a:p>
          <a:p>
            <a:pPr marL="914451" lvl="1" indent="-457225">
              <a:lnSpc>
                <a:spcPts val="5929"/>
              </a:lnSpc>
              <a:buFont typeface="Arial"/>
              <a:buChar char="•"/>
            </a:pPr>
            <a:r>
              <a:rPr lang="en-US" sz="4235">
                <a:solidFill>
                  <a:srgbClr val="000000"/>
                </a:solidFill>
                <a:latin typeface="Alleyn 3"/>
              </a:rPr>
              <a:t>Communities coming together to support each other</a:t>
            </a:r>
          </a:p>
          <a:p>
            <a:pPr marL="914451" lvl="1" indent="-457225">
              <a:lnSpc>
                <a:spcPts val="5929"/>
              </a:lnSpc>
              <a:buFont typeface="Arial"/>
              <a:buChar char="•"/>
            </a:pPr>
            <a:r>
              <a:rPr lang="en-US" sz="4235">
                <a:solidFill>
                  <a:srgbClr val="000000"/>
                </a:solidFill>
                <a:latin typeface="Alleyn 3"/>
              </a:rPr>
              <a:t>Proven to help reduce the fear of crime</a:t>
            </a:r>
          </a:p>
          <a:p>
            <a:pPr marL="914451" lvl="1" indent="-457225">
              <a:lnSpc>
                <a:spcPts val="5929"/>
              </a:lnSpc>
              <a:buFont typeface="Arial"/>
              <a:buChar char="•"/>
            </a:pPr>
            <a:r>
              <a:rPr lang="en-US" sz="4235">
                <a:solidFill>
                  <a:srgbClr val="000000"/>
                </a:solidFill>
                <a:latin typeface="Alleyn 3"/>
              </a:rPr>
              <a:t>30% reduction in burglary - 6 mths prior to lockdown</a:t>
            </a:r>
          </a:p>
          <a:p>
            <a:pPr marL="914451" lvl="1" indent="-457225">
              <a:lnSpc>
                <a:spcPts val="5929"/>
              </a:lnSpc>
              <a:buFont typeface="Arial"/>
              <a:buChar char="•"/>
            </a:pPr>
            <a:r>
              <a:rPr lang="en-US" sz="4235">
                <a:solidFill>
                  <a:srgbClr val="000000"/>
                </a:solidFill>
                <a:latin typeface="Alleyn 3"/>
              </a:rPr>
              <a:t>Works in partnership with community groups, council and police</a:t>
            </a:r>
          </a:p>
          <a:p>
            <a:pPr marL="914451" lvl="1" indent="-457225">
              <a:lnSpc>
                <a:spcPts val="5929"/>
              </a:lnSpc>
              <a:buFont typeface="Arial"/>
              <a:buChar char="•"/>
            </a:pPr>
            <a:r>
              <a:rPr lang="en-US" sz="4235">
                <a:solidFill>
                  <a:srgbClr val="000000"/>
                </a:solidFill>
                <a:latin typeface="Alleyn 3"/>
              </a:rPr>
              <a:t>Increases resilience by raising awareness</a:t>
            </a:r>
          </a:p>
          <a:p>
            <a:pPr marL="914451" lvl="1" indent="-457225">
              <a:lnSpc>
                <a:spcPts val="5929"/>
              </a:lnSpc>
              <a:buFont typeface="Arial"/>
              <a:buChar char="•"/>
            </a:pPr>
            <a:r>
              <a:rPr lang="en-US" sz="4235">
                <a:solidFill>
                  <a:srgbClr val="000000"/>
                </a:solidFill>
                <a:latin typeface="Alleyn 3"/>
              </a:rPr>
              <a:t>Run by the community for the community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82626"/>
            <a:ext cx="15834095" cy="187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69"/>
              </a:lnSpc>
            </a:pPr>
            <a:r>
              <a:rPr lang="en-US" sz="10906">
                <a:solidFill>
                  <a:srgbClr val="000000"/>
                </a:solidFill>
                <a:latin typeface="Alleyn 3"/>
              </a:rPr>
              <a:t>Thank you for listening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50679" y="3790963"/>
            <a:ext cx="3691398" cy="36929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05920" y="7690093"/>
            <a:ext cx="6279654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lleyn 3"/>
              </a:rPr>
              <a:t>www.greenwichnhwconnect.org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7913"/>
            <a:ext cx="16862496" cy="999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1"/>
              </a:rPr>
              <a:t>If your quality of life is badly affected by other people in your community then you could be a victim of antisocial </a:t>
            </a:r>
            <a:r>
              <a:rPr lang="en-US" sz="4800" dirty="0" err="1">
                <a:solidFill>
                  <a:srgbClr val="000000"/>
                </a:solidFill>
                <a:latin typeface="Alleyn 1"/>
              </a:rPr>
              <a:t>behaviour</a:t>
            </a:r>
            <a:r>
              <a:rPr lang="en-US" sz="4800" dirty="0">
                <a:solidFill>
                  <a:srgbClr val="000000"/>
                </a:solidFill>
                <a:latin typeface="Alleyn 1"/>
              </a:rPr>
              <a:t>. </a:t>
            </a:r>
          </a:p>
          <a:p>
            <a:pPr algn="ctr">
              <a:lnSpc>
                <a:spcPts val="6719"/>
              </a:lnSpc>
            </a:pPr>
            <a:endParaRPr lang="en-US" sz="4800" dirty="0">
              <a:solidFill>
                <a:srgbClr val="000000"/>
              </a:solidFill>
              <a:latin typeface="Alleyn 1"/>
            </a:endParaRP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3"/>
              </a:rPr>
              <a:t>noise nuisance</a:t>
            </a:r>
          </a:p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Alleyn 3"/>
              </a:rPr>
              <a:t>neighbour</a:t>
            </a:r>
            <a:r>
              <a:rPr lang="en-US" sz="4800" dirty="0">
                <a:solidFill>
                  <a:srgbClr val="000000"/>
                </a:solidFill>
                <a:latin typeface="Alleyn 3"/>
              </a:rPr>
              <a:t> disputes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3"/>
              </a:rPr>
              <a:t>verbal abuse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3"/>
              </a:rPr>
              <a:t>threatening </a:t>
            </a:r>
            <a:r>
              <a:rPr lang="en-US" sz="4800" dirty="0" err="1">
                <a:solidFill>
                  <a:srgbClr val="000000"/>
                </a:solidFill>
                <a:latin typeface="Alleyn 3"/>
              </a:rPr>
              <a:t>behaviour</a:t>
            </a:r>
            <a:endParaRPr lang="en-US" sz="4800" dirty="0">
              <a:solidFill>
                <a:srgbClr val="000000"/>
              </a:solidFill>
              <a:latin typeface="Alleyn 3"/>
            </a:endParaRP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3"/>
              </a:rPr>
              <a:t>harassment and intimidation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3"/>
              </a:rPr>
              <a:t>vandalism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3"/>
              </a:rPr>
              <a:t>criminal damage.</a:t>
            </a:r>
          </a:p>
          <a:p>
            <a:pPr algn="ctr">
              <a:lnSpc>
                <a:spcPts val="6720"/>
              </a:lnSpc>
            </a:pPr>
            <a:endParaRPr lang="en-US" sz="4800" dirty="0">
              <a:solidFill>
                <a:srgbClr val="000000"/>
              </a:solidFill>
              <a:latin typeface="Alleyn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3153" y="337185"/>
            <a:ext cx="16506147" cy="173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6"/>
              </a:lnSpc>
            </a:pPr>
            <a:r>
              <a:rPr lang="en-US" sz="10111">
                <a:solidFill>
                  <a:srgbClr val="000000"/>
                </a:solidFill>
                <a:latin typeface="Alleyn 2"/>
              </a:rPr>
              <a:t>Three main areas of ASB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09135"/>
            <a:ext cx="3573066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dirty="0">
                <a:solidFill>
                  <a:srgbClr val="000000"/>
                </a:solidFill>
                <a:latin typeface="Alleyn 1"/>
              </a:rPr>
              <a:t>Personal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80961" y="3509135"/>
            <a:ext cx="3895831" cy="1041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dirty="0">
                <a:solidFill>
                  <a:srgbClr val="000000"/>
                </a:solidFill>
                <a:latin typeface="Alleyn 1"/>
              </a:rPr>
              <a:t>Nuisance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744418" y="3509135"/>
            <a:ext cx="5514882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dirty="0" err="1">
                <a:solidFill>
                  <a:srgbClr val="000000"/>
                </a:solidFill>
                <a:latin typeface="Alleyn 1"/>
              </a:rPr>
              <a:t>Enviromental</a:t>
            </a:r>
            <a:endParaRPr lang="en-US" sz="6400" dirty="0">
              <a:solidFill>
                <a:srgbClr val="000000"/>
              </a:solidFill>
              <a:latin typeface="Alleyn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928116" y="4831080"/>
            <a:ext cx="5331184" cy="220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lleyn 3"/>
              </a:rPr>
              <a:t>is when a person’s actions affect the wider environment, such as public spaces or buildings.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31080"/>
            <a:ext cx="3913443" cy="167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000000"/>
                </a:solidFill>
                <a:latin typeface="Alleyn 3"/>
              </a:rPr>
              <a:t>is when a person targets a specific individual or group.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2857" y="4831080"/>
            <a:ext cx="4073935" cy="279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>
                <a:solidFill>
                  <a:srgbClr val="000000"/>
                </a:solidFill>
                <a:latin typeface="Alleyn 3"/>
              </a:rPr>
              <a:t> is when a person causes trouble, annoyance or suffering to a community.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23912" y="6172200"/>
            <a:ext cx="493529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72444" y="2290075"/>
            <a:ext cx="451555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81692" y="3460507"/>
            <a:ext cx="7315200" cy="29443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1414" y="3952743"/>
            <a:ext cx="4272440" cy="31883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3682" y="7805188"/>
            <a:ext cx="5515138" cy="24818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003019" y="326073"/>
            <a:ext cx="3140981" cy="29902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04934" y="0"/>
            <a:ext cx="6815404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256421" y="6172200"/>
            <a:ext cx="5775158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70405" y="786227"/>
            <a:ext cx="4981692" cy="300769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1045845"/>
            <a:ext cx="3865102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DA Hybrid"/>
              </a:rPr>
              <a:t>Abandoned vehicles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05361" y="3240087"/>
            <a:ext cx="3653843" cy="116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358" dirty="0">
                <a:solidFill>
                  <a:srgbClr val="000000"/>
                </a:solidFill>
                <a:latin typeface="ADA Hybrid"/>
              </a:rPr>
              <a:t>Cars mowing up &amp; down street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537" y="4271275"/>
            <a:ext cx="3140981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1"/>
              </a:rPr>
              <a:t>Rowdy &amp; Inconsiderate </a:t>
            </a:r>
            <a:r>
              <a:rPr lang="en-US" sz="3150" dirty="0" err="1">
                <a:solidFill>
                  <a:srgbClr val="000000"/>
                </a:solidFill>
                <a:latin typeface="Alleyn 1"/>
              </a:rPr>
              <a:t>behaviour</a:t>
            </a:r>
            <a:endParaRPr lang="en-US" sz="3150" dirty="0">
              <a:solidFill>
                <a:srgbClr val="000000"/>
              </a:solidFill>
              <a:latin typeface="Alleyn 1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212636" y="6913648"/>
            <a:ext cx="3785895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lleyn 4"/>
              </a:rPr>
              <a:t>Nuisance </a:t>
            </a:r>
            <a:r>
              <a:rPr lang="en-US" sz="4800" dirty="0" err="1">
                <a:solidFill>
                  <a:srgbClr val="000000"/>
                </a:solidFill>
                <a:latin typeface="Alleyn 4"/>
              </a:rPr>
              <a:t>Neighbours</a:t>
            </a:r>
            <a:endParaRPr lang="en-US" sz="4800" dirty="0">
              <a:solidFill>
                <a:srgbClr val="000000"/>
              </a:solidFill>
              <a:latin typeface="Alleyn 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5537" y="8153400"/>
            <a:ext cx="3660434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leyn 2"/>
              </a:rPr>
              <a:t>Litter &amp; Drug paraphernalia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60710" y="6838199"/>
            <a:ext cx="4766581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lleyn 2"/>
              </a:rPr>
              <a:t>Street Drinking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lleyn 2"/>
              </a:rPr>
              <a:t>Begging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lleyn 2"/>
              </a:rPr>
              <a:t>Prostitution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57120" y="621295"/>
            <a:ext cx="5244879" cy="1668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rchivo Black"/>
              </a:rPr>
              <a:t>Nuisance calls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rchivo Black"/>
              </a:rPr>
              <a:t>Cold calling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35971" y="3820396"/>
            <a:ext cx="7315200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4"/>
              </a:rPr>
              <a:t>Trespassing</a:t>
            </a: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4"/>
              </a:rPr>
              <a:t>Misuse of fireworks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26581" y="1190890"/>
            <a:ext cx="2758083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Animal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0256" y="1836466"/>
            <a:ext cx="15887487" cy="74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5"/>
              </a:lnSpc>
              <a:spcBef>
                <a:spcPct val="0"/>
              </a:spcBef>
            </a:pPr>
            <a:endParaRPr dirty="0"/>
          </a:p>
          <a:p>
            <a:pPr marL="825820" lvl="1" indent="-412910">
              <a:lnSpc>
                <a:spcPts val="5355"/>
              </a:lnSpc>
              <a:buFont typeface="Arial"/>
              <a:buChar char="•"/>
            </a:pPr>
            <a:r>
              <a:rPr lang="en-US" sz="3825" dirty="0">
                <a:solidFill>
                  <a:srgbClr val="000000"/>
                </a:solidFill>
                <a:latin typeface="Alleyn 1"/>
              </a:rPr>
              <a:t>Parking (including badly parked vehicles)</a:t>
            </a:r>
          </a:p>
          <a:p>
            <a:pPr marL="825820" lvl="1" indent="-412910">
              <a:lnSpc>
                <a:spcPts val="5355"/>
              </a:lnSpc>
              <a:buFont typeface="Arial"/>
              <a:buChar char="•"/>
            </a:pPr>
            <a:r>
              <a:rPr lang="en-US" sz="3825" dirty="0">
                <a:solidFill>
                  <a:srgbClr val="000000"/>
                </a:solidFill>
                <a:latin typeface="Alleyn 1"/>
              </a:rPr>
              <a:t>Children playing</a:t>
            </a:r>
          </a:p>
          <a:p>
            <a:pPr marL="825820" lvl="1" indent="-412910">
              <a:lnSpc>
                <a:spcPts val="5355"/>
              </a:lnSpc>
              <a:buFont typeface="Arial"/>
              <a:buChar char="•"/>
            </a:pPr>
            <a:r>
              <a:rPr lang="en-US" sz="3825" dirty="0" err="1">
                <a:solidFill>
                  <a:srgbClr val="000000"/>
                </a:solidFill>
                <a:latin typeface="Alleyn 1"/>
              </a:rPr>
              <a:t>Neighbours</a:t>
            </a:r>
            <a:r>
              <a:rPr lang="en-US" sz="3825" dirty="0">
                <a:solidFill>
                  <a:srgbClr val="000000"/>
                </a:solidFill>
                <a:latin typeface="Alleyn 1"/>
              </a:rPr>
              <a:t> doing DIY (at reasonable times of the day) </a:t>
            </a:r>
          </a:p>
          <a:p>
            <a:pPr marL="825820" lvl="1" indent="-412910">
              <a:lnSpc>
                <a:spcPts val="5355"/>
              </a:lnSpc>
              <a:buFont typeface="Arial"/>
              <a:buChar char="•"/>
            </a:pPr>
            <a:r>
              <a:rPr lang="en-US" sz="3825" dirty="0">
                <a:solidFill>
                  <a:srgbClr val="000000"/>
                </a:solidFill>
                <a:latin typeface="Alleyn 1"/>
              </a:rPr>
              <a:t>Groups of people in the street or in parks, unless they are being rowdy, abusive, causing damage or committing other crimes</a:t>
            </a:r>
          </a:p>
          <a:p>
            <a:pPr marL="825820" lvl="1" indent="-412910">
              <a:lnSpc>
                <a:spcPts val="5355"/>
              </a:lnSpc>
              <a:buFont typeface="Arial"/>
              <a:buChar char="•"/>
            </a:pPr>
            <a:r>
              <a:rPr lang="en-US" sz="3825" dirty="0">
                <a:solidFill>
                  <a:srgbClr val="000000"/>
                </a:solidFill>
                <a:latin typeface="Alleyn 1"/>
              </a:rPr>
              <a:t>Noise caused by everyday living</a:t>
            </a:r>
          </a:p>
          <a:p>
            <a:pPr marL="825820" lvl="1" indent="-412910">
              <a:lnSpc>
                <a:spcPts val="5355"/>
              </a:lnSpc>
              <a:buFont typeface="Arial"/>
              <a:buChar char="•"/>
            </a:pPr>
            <a:r>
              <a:rPr lang="en-US" sz="3825" dirty="0">
                <a:solidFill>
                  <a:srgbClr val="000000"/>
                </a:solidFill>
                <a:latin typeface="Alleyn 1"/>
              </a:rPr>
              <a:t>Religious or cultural practice</a:t>
            </a:r>
          </a:p>
          <a:p>
            <a:pPr marL="825820" lvl="1" indent="-412910">
              <a:lnSpc>
                <a:spcPts val="5355"/>
              </a:lnSpc>
              <a:buFont typeface="Arial"/>
              <a:buChar char="•"/>
            </a:pPr>
            <a:r>
              <a:rPr lang="en-US" sz="3825" dirty="0">
                <a:solidFill>
                  <a:srgbClr val="000000"/>
                </a:solidFill>
                <a:latin typeface="Alleyn 1"/>
              </a:rPr>
              <a:t>A one-off party</a:t>
            </a:r>
          </a:p>
          <a:p>
            <a:pPr marL="825820" lvl="1" indent="-412910">
              <a:lnSpc>
                <a:spcPts val="5355"/>
              </a:lnSpc>
              <a:buFont typeface="Arial"/>
              <a:buChar char="•"/>
            </a:pPr>
            <a:r>
              <a:rPr lang="en-US" sz="3825" dirty="0">
                <a:solidFill>
                  <a:srgbClr val="000000"/>
                </a:solidFill>
                <a:latin typeface="Alleyn 1"/>
              </a:rPr>
              <a:t>General living noise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5036" y="584386"/>
            <a:ext cx="16734264" cy="132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7"/>
              </a:lnSpc>
            </a:pPr>
            <a:r>
              <a:rPr lang="en-US" sz="7776">
                <a:solidFill>
                  <a:srgbClr val="000000"/>
                </a:solidFill>
                <a:latin typeface="Alleyn 2"/>
              </a:rPr>
              <a:t>What antisocial behaviour isn't...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908" y="630555"/>
            <a:ext cx="17192541" cy="125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28"/>
              </a:lnSpc>
            </a:pPr>
            <a:r>
              <a:rPr lang="en-US" sz="7305">
                <a:solidFill>
                  <a:srgbClr val="000000"/>
                </a:solidFill>
                <a:latin typeface="Alleyn 1"/>
              </a:rPr>
              <a:t>The impact of Antisocal Behaviour...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3908" y="2014377"/>
            <a:ext cx="17192541" cy="671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1"/>
              </a:rPr>
              <a:t>Anyone can experience antisocial </a:t>
            </a:r>
            <a:r>
              <a:rPr lang="en-US" sz="3150" dirty="0" err="1">
                <a:solidFill>
                  <a:srgbClr val="000000"/>
                </a:solidFill>
                <a:latin typeface="Alleyn 1"/>
              </a:rPr>
              <a:t>behaviour</a:t>
            </a:r>
            <a:r>
              <a:rPr lang="en-US" sz="3150" dirty="0">
                <a:solidFill>
                  <a:srgbClr val="000000"/>
                </a:solidFill>
                <a:latin typeface="Alleyn 1"/>
              </a:rPr>
              <a:t> and it can affect you in many ways. </a:t>
            </a:r>
          </a:p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Alleyn 3"/>
              </a:rPr>
              <a:t>You may find that: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1"/>
              </a:rPr>
              <a:t>you </a:t>
            </a:r>
            <a:r>
              <a:rPr lang="en-US" sz="3150" dirty="0">
                <a:solidFill>
                  <a:srgbClr val="000000"/>
                </a:solidFill>
                <a:latin typeface="Alleyn 3"/>
              </a:rPr>
              <a:t>can’t sleep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you feel </a:t>
            </a:r>
            <a:r>
              <a:rPr lang="en-US" sz="3150" dirty="0">
                <a:solidFill>
                  <a:srgbClr val="000000"/>
                </a:solidFill>
                <a:latin typeface="Alleyn 2 Bold"/>
              </a:rPr>
              <a:t>anxious </a:t>
            </a:r>
            <a:r>
              <a:rPr lang="en-US" sz="3150" dirty="0">
                <a:solidFill>
                  <a:srgbClr val="000000"/>
                </a:solidFill>
                <a:latin typeface="Alleyn 2"/>
              </a:rPr>
              <a:t>and constantly on edge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3"/>
              </a:rPr>
              <a:t>you are frightened to go out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you don’t feel safe in your own home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3"/>
              </a:rPr>
              <a:t>your children are upset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you change your routine to avoid problems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3"/>
              </a:rPr>
              <a:t>you want to move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you can’t talk to anyone about it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3"/>
              </a:rPr>
              <a:t>you feel you must have done something to cause it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lleyn 2"/>
              </a:rPr>
              <a:t>you think nothing will change and it will never end.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1296" y="4594860"/>
            <a:ext cx="15958004" cy="145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12000" spc="179" dirty="0">
                <a:solidFill>
                  <a:srgbClr val="000000"/>
                </a:solidFill>
                <a:latin typeface="Fredoka One"/>
              </a:rPr>
              <a:t>So what can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93509"/>
            <a:ext cx="15863204" cy="591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lleyn 1"/>
              </a:rPr>
              <a:t>You might think that an incident is small or unimportant to start with, but antisocial behaviour can go on for a long time, and become very serious. </a:t>
            </a:r>
            <a:r>
              <a:rPr lang="en-US" sz="4800">
                <a:solidFill>
                  <a:srgbClr val="000000"/>
                </a:solidFill>
                <a:latin typeface="Alleyn 1 Bold"/>
              </a:rPr>
              <a:t>Not all antisocial behaviour is classed as crime </a:t>
            </a:r>
            <a:r>
              <a:rPr lang="en-US" sz="4800">
                <a:solidFill>
                  <a:srgbClr val="000000"/>
                </a:solidFill>
                <a:latin typeface="Alleyn 1"/>
              </a:rPr>
              <a:t>but a lot is, or can become a crime. We can support you even if the police are not involved, but nothing will change if you don’t take action.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996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Alleyn 1</vt:lpstr>
      <vt:lpstr>Alleyn 1 Bold</vt:lpstr>
      <vt:lpstr>Alleyn 4</vt:lpstr>
      <vt:lpstr>Alleyn 1 Bold Italics</vt:lpstr>
      <vt:lpstr>Alleyn 2</vt:lpstr>
      <vt:lpstr>Calibri</vt:lpstr>
      <vt:lpstr>Alleyn 3</vt:lpstr>
      <vt:lpstr>Archivo Black</vt:lpstr>
      <vt:lpstr>ADA Hybrid</vt:lpstr>
      <vt:lpstr>Fredoka One</vt:lpstr>
      <vt:lpstr>Arial</vt:lpstr>
      <vt:lpstr>Adigiana Toybox</vt:lpstr>
      <vt:lpstr>Chewy</vt:lpstr>
      <vt:lpstr>Alleyn 2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do about...</dc:title>
  <cp:lastModifiedBy>Cheryl Spruce</cp:lastModifiedBy>
  <cp:revision>4</cp:revision>
  <dcterms:created xsi:type="dcterms:W3CDTF">2006-08-16T00:00:00Z</dcterms:created>
  <dcterms:modified xsi:type="dcterms:W3CDTF">2020-08-25T18:47:44Z</dcterms:modified>
  <dc:identifier>DAEFyKcykXI</dc:identifier>
</cp:coreProperties>
</file>